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413" r:id="rId2"/>
    <p:sldId id="414" r:id="rId3"/>
    <p:sldId id="415" r:id="rId4"/>
    <p:sldId id="416" r:id="rId5"/>
    <p:sldId id="399" r:id="rId6"/>
    <p:sldId id="402" r:id="rId7"/>
    <p:sldId id="417" r:id="rId8"/>
    <p:sldId id="418" r:id="rId9"/>
    <p:sldId id="419" r:id="rId10"/>
    <p:sldId id="420" r:id="rId11"/>
    <p:sldId id="421" r:id="rId12"/>
    <p:sldId id="422" r:id="rId13"/>
    <p:sldId id="42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13" d="100"/>
          <a:sy n="113" d="100"/>
        </p:scale>
        <p:origin x="-7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2/7/2012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2/7/2012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2/7/2012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2/7/2012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2/7/2012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2/7/2012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conditional probability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|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|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Y=y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/>
              <a:t> is the probability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X=x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/>
              <a:t> if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Y=y</a:t>
            </a:r>
            <a:r>
              <a:rPr lang="en-US" dirty="0" smtClean="0"/>
              <a:t> is known to be true</a:t>
            </a:r>
          </a:p>
          <a:p>
            <a:pPr lvl="1"/>
            <a:r>
              <a:rPr lang="en-US" dirty="0" smtClean="0"/>
              <a:t>“conditional probability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given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222500" y="2667000"/>
            <a:ext cx="4699000" cy="3340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</a:pP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5"/>
          <p:cNvSpPr>
            <a:spLocks noChangeArrowheads="1"/>
          </p:cNvSpPr>
          <p:nvPr/>
        </p:nvSpPr>
        <p:spPr bwMode="auto">
          <a:xfrm>
            <a:off x="2857500" y="3352800"/>
            <a:ext cx="1943100" cy="1943100"/>
          </a:xfrm>
          <a:prstGeom prst="ellipse">
            <a:avLst/>
          </a:prstGeom>
          <a:solidFill>
            <a:srgbClr val="0000FF">
              <a:alpha val="5019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>
            <a:off x="4279900" y="3352800"/>
            <a:ext cx="1943100" cy="1943100"/>
          </a:xfrm>
          <a:prstGeom prst="ellipse">
            <a:avLst/>
          </a:prstGeom>
          <a:solidFill>
            <a:srgbClr val="FF0000">
              <a:alpha val="5019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" name="Object 7"/>
          <p:cNvGraphicFramePr>
            <a:graphicFrameLocks noChangeAspect="1"/>
          </p:cNvGraphicFramePr>
          <p:nvPr/>
        </p:nvGraphicFramePr>
        <p:xfrm>
          <a:off x="4156075" y="2971800"/>
          <a:ext cx="831850" cy="327025"/>
        </p:xfrm>
        <a:graphic>
          <a:graphicData uri="http://schemas.openxmlformats.org/presentationml/2006/ole">
            <p:oleObj spid="_x0000_s122883" name="Equation" r:id="rId3" imgW="419040" imgH="164880" progId="Equation.3">
              <p:embed/>
            </p:oleObj>
          </a:graphicData>
        </a:graphic>
      </p:graphicFrame>
      <p:graphicFrame>
        <p:nvGraphicFramePr>
          <p:cNvPr id="13" name="Object 8"/>
          <p:cNvGraphicFramePr>
            <a:graphicFrameLocks noChangeAspect="1"/>
          </p:cNvGraphicFramePr>
          <p:nvPr/>
        </p:nvGraphicFramePr>
        <p:xfrm>
          <a:off x="3078163" y="2965450"/>
          <a:ext cx="352425" cy="327025"/>
        </p:xfrm>
        <a:graphic>
          <a:graphicData uri="http://schemas.openxmlformats.org/presentationml/2006/ole">
            <p:oleObj spid="_x0000_s122884" name="Equation" r:id="rId4" imgW="177480" imgH="164880" progId="Equation.3">
              <p:embed/>
            </p:oleObj>
          </a:graphicData>
        </a:graphic>
      </p:graphicFrame>
      <p:graphicFrame>
        <p:nvGraphicFramePr>
          <p:cNvPr id="14" name="Object 9"/>
          <p:cNvGraphicFramePr>
            <a:graphicFrameLocks noChangeAspect="1"/>
          </p:cNvGraphicFramePr>
          <p:nvPr/>
        </p:nvGraphicFramePr>
        <p:xfrm>
          <a:off x="5715000" y="2971800"/>
          <a:ext cx="276225" cy="327025"/>
        </p:xfrm>
        <a:graphic>
          <a:graphicData uri="http://schemas.openxmlformats.org/presentationml/2006/ole">
            <p:oleObj spid="_x0000_s122885" name="Equation" r:id="rId5" imgW="139680" imgH="164880" progId="Equation.3">
              <p:embed/>
            </p:oleObj>
          </a:graphicData>
        </a:graphic>
      </p:graphicFrame>
      <p:graphicFrame>
        <p:nvGraphicFramePr>
          <p:cNvPr id="15" name="Object 10"/>
          <p:cNvGraphicFramePr>
            <a:graphicFrameLocks noChangeAspect="1"/>
          </p:cNvGraphicFramePr>
          <p:nvPr/>
        </p:nvGraphicFramePr>
        <p:xfrm>
          <a:off x="2266950" y="2711450"/>
          <a:ext cx="654050" cy="352425"/>
        </p:xfrm>
        <a:graphic>
          <a:graphicData uri="http://schemas.openxmlformats.org/presentationml/2006/ole">
            <p:oleObj spid="_x0000_s122886" name="Equation" r:id="rId6" imgW="330120" imgH="177480" progId="Equation.3">
              <p:embed/>
            </p:oleObj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assumes the robot can be controlled through two velocities</a:t>
            </a:r>
          </a:p>
          <a:p>
            <a:pPr lvl="1"/>
            <a:r>
              <a:rPr lang="en-US" dirty="0" smtClean="0"/>
              <a:t>translational velocity</a:t>
            </a:r>
          </a:p>
          <a:p>
            <a:pPr lvl="1"/>
            <a:r>
              <a:rPr lang="en-US" dirty="0" smtClean="0"/>
              <a:t>rotational velocity</a:t>
            </a:r>
          </a:p>
          <a:p>
            <a:r>
              <a:rPr lang="en-US" dirty="0" smtClean="0"/>
              <a:t>our motion command, or control vector, is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positive values correspond to forward translation and counterclockwise rotation</a:t>
            </a:r>
            <a:endParaRPr lang="en-US" dirty="0"/>
          </a:p>
        </p:txBody>
      </p:sp>
      <p:graphicFrame>
        <p:nvGraphicFramePr>
          <p:cNvPr id="130050" name="Object 2"/>
          <p:cNvGraphicFramePr>
            <a:graphicFrameLocks noChangeAspect="1"/>
          </p:cNvGraphicFramePr>
          <p:nvPr/>
        </p:nvGraphicFramePr>
        <p:xfrm>
          <a:off x="3352800" y="1371600"/>
          <a:ext cx="263525" cy="322262"/>
        </p:xfrm>
        <a:graphic>
          <a:graphicData uri="http://schemas.openxmlformats.org/presentationml/2006/ole">
            <p:oleObj spid="_x0000_s130050" name="Equation" r:id="rId3" imgW="114120" imgH="139680" progId="Equation.3">
              <p:embed/>
            </p:oleObj>
          </a:graphicData>
        </a:graphic>
      </p:graphicFrame>
      <p:graphicFrame>
        <p:nvGraphicFramePr>
          <p:cNvPr id="130051" name="Object 3"/>
          <p:cNvGraphicFramePr>
            <a:graphicFrameLocks noChangeAspect="1"/>
          </p:cNvGraphicFramePr>
          <p:nvPr/>
        </p:nvGraphicFramePr>
        <p:xfrm>
          <a:off x="3306763" y="1811337"/>
          <a:ext cx="350837" cy="322263"/>
        </p:xfrm>
        <a:graphic>
          <a:graphicData uri="http://schemas.openxmlformats.org/presentationml/2006/ole">
            <p:oleObj spid="_x0000_s130051" name="Equation" r:id="rId4" imgW="152280" imgH="139680" progId="Equation.3">
              <p:embed/>
            </p:oleObj>
          </a:graphicData>
        </a:graphic>
      </p:graphicFrame>
      <p:graphicFrame>
        <p:nvGraphicFramePr>
          <p:cNvPr id="130052" name="Object 4"/>
          <p:cNvGraphicFramePr>
            <a:graphicFrameLocks noChangeAspect="1"/>
          </p:cNvGraphicFramePr>
          <p:nvPr/>
        </p:nvGraphicFramePr>
        <p:xfrm>
          <a:off x="3869531" y="2743200"/>
          <a:ext cx="1404937" cy="1114425"/>
        </p:xfrm>
        <a:graphic>
          <a:graphicData uri="http://schemas.openxmlformats.org/presentationml/2006/ole">
            <p:oleObj spid="_x0000_s130052" name="Equation" r:id="rId5" imgW="60948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4293" y="1219200"/>
            <a:ext cx="6475413" cy="47307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center of circle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</a:t>
            </a:r>
            <a:endParaRPr lang="en-US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1912" y="1524000"/>
            <a:ext cx="7040175" cy="762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0443" y="2971800"/>
            <a:ext cx="4583113" cy="7429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Velocity Motion Model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3881" y="990600"/>
            <a:ext cx="7996237" cy="52514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28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1592770"/>
            <a:ext cx="5181600" cy="3672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3906" name="Object 2"/>
          <p:cNvGraphicFramePr>
            <a:graphicFrameLocks noChangeAspect="1"/>
          </p:cNvGraphicFramePr>
          <p:nvPr/>
        </p:nvGraphicFramePr>
        <p:xfrm>
          <a:off x="1066800" y="2550319"/>
          <a:ext cx="1606550" cy="1757362"/>
        </p:xfrm>
        <a:graphic>
          <a:graphicData uri="http://schemas.openxmlformats.org/presentationml/2006/ole">
            <p:oleObj spid="_x0000_s123906" name="Equation" r:id="rId4" imgW="812520" imgH="88884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“information changes probabilities”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roll a fair die; what is the probability that the number is a 3?</a:t>
            </a:r>
          </a:p>
          <a:p>
            <a:pPr lvl="1"/>
            <a:r>
              <a:rPr lang="en-US" dirty="0" smtClean="0"/>
              <a:t>what is the probability that the </a:t>
            </a:r>
            <a:r>
              <a:rPr lang="en-US" dirty="0" smtClean="0"/>
              <a:t>number </a:t>
            </a:r>
            <a:r>
              <a:rPr lang="en-US" dirty="0" smtClean="0"/>
              <a:t>is a </a:t>
            </a:r>
            <a:r>
              <a:rPr lang="en-US" dirty="0" smtClean="0"/>
              <a:t>3 if someone tells you that the number is odd? is even?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pick a playing card from a standard deck; what is the probability that it is the ace of hearts?</a:t>
            </a:r>
          </a:p>
          <a:p>
            <a:pPr lvl="1"/>
            <a:r>
              <a:rPr lang="en-US" dirty="0" smtClean="0"/>
              <a:t>what is the probability that it is the ace of </a:t>
            </a:r>
            <a:r>
              <a:rPr lang="en-US" dirty="0" smtClean="0"/>
              <a:t>hearts if someone tells you that it is an ace? that is a heart? that it is a king?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/>
              <a:t> are independent then </a:t>
            </a:r>
            <a:endParaRPr lang="en-US" dirty="0"/>
          </a:p>
        </p:txBody>
      </p:sp>
      <p:graphicFrame>
        <p:nvGraphicFramePr>
          <p:cNvPr id="125954" name="Object 2"/>
          <p:cNvGraphicFramePr>
            <a:graphicFrameLocks noChangeAspect="1"/>
          </p:cNvGraphicFramePr>
          <p:nvPr/>
        </p:nvGraphicFramePr>
        <p:xfrm>
          <a:off x="3467100" y="1219200"/>
          <a:ext cx="2209800" cy="827088"/>
        </p:xfrm>
        <a:graphic>
          <a:graphicData uri="http://schemas.openxmlformats.org/presentationml/2006/ole">
            <p:oleObj spid="_x0000_s125954" name="Equation" r:id="rId3" imgW="1117440" imgH="419040" progId="Equation.3">
              <p:embed/>
            </p:oleObj>
          </a:graphicData>
        </a:graphic>
      </p:graphicFrame>
      <p:graphicFrame>
        <p:nvGraphicFramePr>
          <p:cNvPr id="125955" name="Object 3"/>
          <p:cNvGraphicFramePr>
            <a:graphicFrameLocks noChangeAspect="1"/>
          </p:cNvGraphicFramePr>
          <p:nvPr/>
        </p:nvGraphicFramePr>
        <p:xfrm>
          <a:off x="3367088" y="3108325"/>
          <a:ext cx="2409825" cy="401638"/>
        </p:xfrm>
        <a:graphic>
          <a:graphicData uri="http://schemas.openxmlformats.org/presentationml/2006/ole">
            <p:oleObj spid="_x0000_s125955" name="Equation" r:id="rId4" imgW="1218960" imgH="203040" progId="Equation.3">
              <p:embed/>
            </p:oleObj>
          </a:graphicData>
        </a:graphic>
      </p:graphicFrame>
      <p:graphicFrame>
        <p:nvGraphicFramePr>
          <p:cNvPr id="125956" name="Object 4"/>
          <p:cNvGraphicFramePr>
            <a:graphicFrameLocks noChangeAspect="1"/>
          </p:cNvGraphicFramePr>
          <p:nvPr/>
        </p:nvGraphicFramePr>
        <p:xfrm>
          <a:off x="2765425" y="3962400"/>
          <a:ext cx="3613150" cy="828675"/>
        </p:xfrm>
        <a:graphic>
          <a:graphicData uri="http://schemas.openxmlformats.org/presentationml/2006/ole">
            <p:oleObj spid="_x0000_s125956" name="Equation" r:id="rId5" imgW="182880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76FAE-4FCE-44CD-B43E-7E227898A033}" type="slidenum">
              <a:rPr lang="en-US"/>
              <a:pPr/>
              <a:t>5</a:t>
            </a:fld>
            <a:endParaRPr lang="en-US"/>
          </a:p>
        </p:txBody>
      </p:sp>
      <p:sp>
        <p:nvSpPr>
          <p:cNvPr id="1077250" name="Rectangle 2"/>
          <p:cNvSpPr>
            <a:spLocks noChangeArrowheads="1"/>
          </p:cNvSpPr>
          <p:nvPr/>
        </p:nvSpPr>
        <p:spPr bwMode="auto">
          <a:xfrm>
            <a:off x="546100" y="3530600"/>
            <a:ext cx="8356600" cy="1422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10772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Bayes Formula</a:t>
            </a:r>
          </a:p>
        </p:txBody>
      </p:sp>
      <p:graphicFrame>
        <p:nvGraphicFramePr>
          <p:cNvPr id="1077252" name="Object 4"/>
          <p:cNvGraphicFramePr>
            <a:graphicFrameLocks noChangeAspect="1"/>
          </p:cNvGraphicFramePr>
          <p:nvPr/>
        </p:nvGraphicFramePr>
        <p:xfrm>
          <a:off x="733425" y="1857375"/>
          <a:ext cx="7934325" cy="3086100"/>
        </p:xfrm>
        <a:graphic>
          <a:graphicData uri="http://schemas.openxmlformats.org/presentationml/2006/ole">
            <p:oleObj spid="_x0000_s92162" name="Equation" r:id="rId3" imgW="2641320" imgH="102852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4953000"/>
            <a:ext cx="18261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posterior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Left Brace 6"/>
          <p:cNvSpPr/>
          <p:nvPr/>
        </p:nvSpPr>
        <p:spPr>
          <a:xfrm rot="16200000">
            <a:off x="1295400" y="4191000"/>
            <a:ext cx="304800" cy="13716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51675-52C2-4E63-BA78-8FEE7DE18BC6}" type="slidenum">
              <a:rPr lang="en-US"/>
              <a:pPr/>
              <a:t>6</a:t>
            </a:fld>
            <a:endParaRPr lang="en-US"/>
          </a:p>
        </p:txBody>
      </p:sp>
      <p:sp>
        <p:nvSpPr>
          <p:cNvPr id="108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36525"/>
            <a:ext cx="8424863" cy="1190625"/>
          </a:xfrm>
        </p:spPr>
        <p:txBody>
          <a:bodyPr/>
          <a:lstStyle/>
          <a:p>
            <a:r>
              <a:rPr lang="en-US"/>
              <a:t>Bayes Rule </a:t>
            </a:r>
            <a:br>
              <a:rPr lang="en-US"/>
            </a:br>
            <a:r>
              <a:rPr lang="en-US"/>
              <a:t>with Background Knowledge</a:t>
            </a:r>
          </a:p>
        </p:txBody>
      </p:sp>
      <p:graphicFrame>
        <p:nvGraphicFramePr>
          <p:cNvPr id="1080323" name="Object 3"/>
          <p:cNvGraphicFramePr>
            <a:graphicFrameLocks noChangeAspect="1"/>
          </p:cNvGraphicFramePr>
          <p:nvPr/>
        </p:nvGraphicFramePr>
        <p:xfrm>
          <a:off x="1554163" y="2390775"/>
          <a:ext cx="5238750" cy="1158875"/>
        </p:xfrm>
        <a:graphic>
          <a:graphicData uri="http://schemas.openxmlformats.org/presentationml/2006/ole">
            <p:oleObj spid="_x0000_s95234" name="Equation" r:id="rId3" imgW="1892160" imgH="4190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Back to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69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5350" y="838200"/>
            <a:ext cx="73533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6979" name="Object 3"/>
          <p:cNvGraphicFramePr>
            <a:graphicFrameLocks noChangeAspect="1"/>
          </p:cNvGraphicFramePr>
          <p:nvPr/>
        </p:nvGraphicFramePr>
        <p:xfrm>
          <a:off x="3581400" y="4686300"/>
          <a:ext cx="1260475" cy="1638300"/>
        </p:xfrm>
        <a:graphic>
          <a:graphicData uri="http://schemas.openxmlformats.org/presentationml/2006/ole">
            <p:oleObj spid="_x0000_s126979" name="Equation" r:id="rId4" imgW="545760" imgH="7110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38200" y="5257800"/>
            <a:ext cx="2728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pose vector or state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105400" y="5786735"/>
            <a:ext cx="2496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bearing or heading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105400" y="4953000"/>
            <a:ext cx="3302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location (in world frame)</a:t>
            </a:r>
            <a:endParaRPr lang="en-US" sz="2400" dirty="0"/>
          </a:p>
        </p:txBody>
      </p:sp>
      <p:sp>
        <p:nvSpPr>
          <p:cNvPr id="12" name="Right Brace 11"/>
          <p:cNvSpPr/>
          <p:nvPr/>
        </p:nvSpPr>
        <p:spPr>
          <a:xfrm>
            <a:off x="4953000" y="4800600"/>
            <a:ext cx="152400" cy="8382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/>
          <p:cNvSpPr/>
          <p:nvPr/>
        </p:nvSpPr>
        <p:spPr>
          <a:xfrm>
            <a:off x="4953000" y="5791200"/>
            <a:ext cx="152400" cy="38100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Probabilistic Robotics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seek the conditional density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is the density of the state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given the motion command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performed at</a:t>
            </a:r>
            <a:endParaRPr lang="en-US" dirty="0"/>
          </a:p>
        </p:txBody>
      </p:sp>
      <p:graphicFrame>
        <p:nvGraphicFramePr>
          <p:cNvPr id="128002" name="Object 2"/>
          <p:cNvGraphicFramePr>
            <a:graphicFrameLocks noChangeAspect="1"/>
          </p:cNvGraphicFramePr>
          <p:nvPr/>
        </p:nvGraphicFramePr>
        <p:xfrm>
          <a:off x="3590131" y="1524000"/>
          <a:ext cx="1963738" cy="525463"/>
        </p:xfrm>
        <a:graphic>
          <a:graphicData uri="http://schemas.openxmlformats.org/presentationml/2006/ole">
            <p:oleObj spid="_x0000_s128002" name="Equation" r:id="rId3" imgW="850680" imgH="228600" progId="Equation.3">
              <p:embed/>
            </p:oleObj>
          </a:graphicData>
        </a:graphic>
      </p:graphicFrame>
      <p:graphicFrame>
        <p:nvGraphicFramePr>
          <p:cNvPr id="128003" name="Object 3"/>
          <p:cNvGraphicFramePr>
            <a:graphicFrameLocks noChangeAspect="1"/>
          </p:cNvGraphicFramePr>
          <p:nvPr/>
        </p:nvGraphicFramePr>
        <p:xfrm>
          <a:off x="4396581" y="2827337"/>
          <a:ext cx="350838" cy="525463"/>
        </p:xfrm>
        <a:graphic>
          <a:graphicData uri="http://schemas.openxmlformats.org/presentationml/2006/ole">
            <p:oleObj spid="_x0000_s128003" name="Equation" r:id="rId4" imgW="152280" imgH="228600" progId="Equation.3">
              <p:embed/>
            </p:oleObj>
          </a:graphicData>
        </a:graphic>
      </p:graphicFrame>
      <p:graphicFrame>
        <p:nvGraphicFramePr>
          <p:cNvPr id="128004" name="Object 4"/>
          <p:cNvGraphicFramePr>
            <a:graphicFrameLocks noChangeAspect="1"/>
          </p:cNvGraphicFramePr>
          <p:nvPr/>
        </p:nvGraphicFramePr>
        <p:xfrm>
          <a:off x="4373562" y="4038600"/>
          <a:ext cx="350838" cy="525463"/>
        </p:xfrm>
        <a:graphic>
          <a:graphicData uri="http://schemas.openxmlformats.org/presentationml/2006/ole">
            <p:oleObj spid="_x0000_s128004" name="Equation" r:id="rId5" imgW="152280" imgH="228600" progId="Equation.3">
              <p:embed/>
            </p:oleObj>
          </a:graphicData>
        </a:graphic>
      </p:graphicFrame>
      <p:graphicFrame>
        <p:nvGraphicFramePr>
          <p:cNvPr id="128005" name="Object 5"/>
          <p:cNvGraphicFramePr>
            <a:graphicFrameLocks noChangeAspect="1"/>
          </p:cNvGraphicFramePr>
          <p:nvPr/>
        </p:nvGraphicFramePr>
        <p:xfrm>
          <a:off x="4293394" y="5105400"/>
          <a:ext cx="557212" cy="525463"/>
        </p:xfrm>
        <a:graphic>
          <a:graphicData uri="http://schemas.openxmlformats.org/presentationml/2006/ole">
            <p:oleObj spid="_x0000_s128005" name="Equation" r:id="rId6" imgW="2412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Probabilistic Robotics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2/7/2012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9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9931"/>
            <a:ext cx="9144000" cy="445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2957</TotalTime>
  <Words>256</Words>
  <Application>Microsoft Office PowerPoint</Application>
  <PresentationFormat>On-screen Show (4:3)</PresentationFormat>
  <Paragraphs>67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Origin</vt:lpstr>
      <vt:lpstr>Equation</vt:lpstr>
      <vt:lpstr>Microsoft Equation 3.0</vt:lpstr>
      <vt:lpstr>Conditional Probability</vt:lpstr>
      <vt:lpstr>Conditional Probability</vt:lpstr>
      <vt:lpstr>Conditional Probability</vt:lpstr>
      <vt:lpstr>Conditional Probability</vt:lpstr>
      <vt:lpstr>Bayes Formula</vt:lpstr>
      <vt:lpstr>Bayes Rule  with Background Knowledge</vt:lpstr>
      <vt:lpstr>Back to Kinematics</vt:lpstr>
      <vt:lpstr>Probabilistic Robotics</vt:lpstr>
      <vt:lpstr>Probabilistic Robotics</vt:lpstr>
      <vt:lpstr>Velocity Motion Model</vt:lpstr>
      <vt:lpstr>Velocity Motion Model</vt:lpstr>
      <vt:lpstr>Velocity Motion Model</vt:lpstr>
      <vt:lpstr>Velocity Motion Model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</cp:lastModifiedBy>
  <cp:revision>48</cp:revision>
  <dcterms:created xsi:type="dcterms:W3CDTF">2011-01-07T01:27:12Z</dcterms:created>
  <dcterms:modified xsi:type="dcterms:W3CDTF">2012-02-08T04:20:34Z</dcterms:modified>
</cp:coreProperties>
</file>